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0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302" r:id="rId12"/>
    <p:sldId id="298" r:id="rId13"/>
    <p:sldId id="301" r:id="rId14"/>
    <p:sldId id="305" r:id="rId15"/>
    <p:sldId id="304" r:id="rId16"/>
    <p:sldId id="286" r:id="rId17"/>
    <p:sldId id="272" r:id="rId18"/>
    <p:sldId id="291" r:id="rId19"/>
  </p:sldIdLst>
  <p:sldSz cx="9144000" cy="5143500" type="screen16x9"/>
  <p:notesSz cx="6858000" cy="9144000"/>
  <p:embeddedFontLst>
    <p:embeddedFont>
      <p:font typeface="Arimo" panose="020B0604020202020204" charset="0"/>
      <p:regular r:id="rId21"/>
      <p:bold r:id="rId22"/>
      <p:italic r:id="rId23"/>
      <p:boldItalic r:id="rId24"/>
    </p:embeddedFont>
    <p:embeddedFont>
      <p:font typeface="Ballpoint" panose="020B0604020202020204" charset="0"/>
      <p:regular r:id="rId25"/>
    </p:embeddedFont>
    <p:embeddedFont>
      <p:font typeface="Bryndan Write" panose="020B060402020202020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DM Sans" pitchFamily="2" charset="0"/>
      <p:regular r:id="rId31"/>
      <p:bold r:id="rId32"/>
      <p:italic r:id="rId33"/>
      <p:boldItalic r:id="rId34"/>
    </p:embeddedFont>
    <p:embeddedFont>
      <p:font typeface="Figtree" panose="020B0604020202020204" charset="0"/>
      <p:regular r:id="rId35"/>
      <p:bold r:id="rId36"/>
      <p:italic r:id="rId37"/>
      <p:boldItalic r:id="rId38"/>
    </p:embeddedFont>
    <p:embeddedFont>
      <p:font typeface="Geologica" panose="020B0604020202020204" charset="0"/>
      <p:regular r:id="rId39"/>
      <p:bold r:id="rId40"/>
    </p:embeddedFont>
    <p:embeddedFont>
      <p:font typeface="Geologica SemiBold" panose="020B0604020202020204" charset="0"/>
      <p:regular r:id="rId41"/>
      <p:bold r:id="rId42"/>
    </p:embeddedFont>
    <p:embeddedFont>
      <p:font typeface="Maven Pro" panose="020B0604020202020204" charset="0"/>
      <p:regular r:id="rId43"/>
      <p:bold r:id="rId44"/>
      <p:italic r:id="rId45"/>
      <p:boldItalic r:id="rId46"/>
    </p:embeddedFont>
    <p:embeddedFont>
      <p:font typeface="Maven Pro Bold" panose="020B0604020202020204" charset="0"/>
      <p:regular r:id="rId47"/>
      <p:bold r:id="rId48"/>
      <p:italic r:id="rId49"/>
      <p:boldItalic r:id="rId50"/>
    </p:embeddedFont>
    <p:embeddedFont>
      <p:font typeface="Nunito Light" pitchFamily="2" charset="0"/>
      <p:regular r:id="rId51"/>
      <p: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41" d="100"/>
          <a:sy n="141" d="100"/>
        </p:scale>
        <p:origin x="762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font" Target="fonts/font27.fntdata"/><Relationship Id="rId50" Type="http://schemas.openxmlformats.org/officeDocument/2006/relationships/font" Target="fonts/font30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9.fntdata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font" Target="fonts/font25.fntdata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48" Type="http://schemas.openxmlformats.org/officeDocument/2006/relationships/font" Target="fonts/font28.fntdata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31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font" Target="fonts/font26.fntdata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49" Type="http://schemas.openxmlformats.org/officeDocument/2006/relationships/font" Target="fonts/font29.fntdata"/><Relationship Id="rId57" Type="http://schemas.microsoft.com/office/2016/11/relationships/changesInfo" Target="changesInfos/changesInfo1.xml"/><Relationship Id="rId10" Type="http://schemas.openxmlformats.org/officeDocument/2006/relationships/slide" Target="slides/slide8.xml"/><Relationship Id="rId31" Type="http://schemas.openxmlformats.org/officeDocument/2006/relationships/font" Target="fonts/font11.fntdata"/><Relationship Id="rId44" Type="http://schemas.openxmlformats.org/officeDocument/2006/relationships/font" Target="fonts/font24.fntdata"/><Relationship Id="rId52" Type="http://schemas.openxmlformats.org/officeDocument/2006/relationships/font" Target="fonts/font3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jpeg>
</file>

<file path=ppt/media/image38.png>
</file>

<file path=ppt/media/image39.svg>
</file>

<file path=ppt/media/image4.png>
</file>

<file path=ppt/media/image40.png>
</file>

<file path=ppt/media/image41.svg>
</file>

<file path=ppt/media/image42.gif>
</file>

<file path=ppt/media/image43.png>
</file>

<file path=ppt/media/image44.svg>
</file>

<file path=ppt/media/image45.png>
</file>

<file path=ppt/media/image46.png>
</file>

<file path=ppt/media/image47.svg>
</file>

<file path=ppt/media/image48.png>
</file>

<file path=ppt/media/image49.png>
</file>

<file path=ppt/media/image5.svg>
</file>

<file path=ppt/media/image50.jpe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svg>
</file>

<file path=ppt/media/image58.png>
</file>

<file path=ppt/media/image59.png>
</file>

<file path=ppt/media/image6.png>
</file>

<file path=ppt/media/image60.png>
</file>

<file path=ppt/media/image61.svg>
</file>

<file path=ppt/media/image62.png>
</file>

<file path=ppt/media/image63.svg>
</file>

<file path=ppt/media/image64.gif>
</file>

<file path=ppt/media/image65.gif>
</file>

<file path=ppt/media/image66.png>
</file>

<file path=ppt/media/image67.sv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5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gif"/><Relationship Id="rId3" Type="http://schemas.openxmlformats.org/officeDocument/2006/relationships/image" Target="../media/image60.png"/><Relationship Id="rId7" Type="http://schemas.openxmlformats.org/officeDocument/2006/relationships/image" Target="../media/image64.gif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7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18" Type="http://schemas.openxmlformats.org/officeDocument/2006/relationships/image" Target="../media/image33.png"/><Relationship Id="rId26" Type="http://schemas.openxmlformats.org/officeDocument/2006/relationships/image" Target="../media/image41.svg"/><Relationship Id="rId3" Type="http://schemas.openxmlformats.org/officeDocument/2006/relationships/image" Target="../media/image18.svg"/><Relationship Id="rId21" Type="http://schemas.openxmlformats.org/officeDocument/2006/relationships/image" Target="../media/image36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17" Type="http://schemas.openxmlformats.org/officeDocument/2006/relationships/image" Target="../media/image32.svg"/><Relationship Id="rId25" Type="http://schemas.openxmlformats.org/officeDocument/2006/relationships/image" Target="../media/image40.pn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20" Type="http://schemas.openxmlformats.org/officeDocument/2006/relationships/image" Target="../media/image3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24" Type="http://schemas.openxmlformats.org/officeDocument/2006/relationships/image" Target="../media/image39.svg"/><Relationship Id="rId5" Type="http://schemas.openxmlformats.org/officeDocument/2006/relationships/image" Target="../media/image20.svg"/><Relationship Id="rId15" Type="http://schemas.openxmlformats.org/officeDocument/2006/relationships/image" Target="../media/image30.svg"/><Relationship Id="rId23" Type="http://schemas.openxmlformats.org/officeDocument/2006/relationships/image" Target="../media/image38.png"/><Relationship Id="rId10" Type="http://schemas.openxmlformats.org/officeDocument/2006/relationships/image" Target="../media/image25.png"/><Relationship Id="rId19" Type="http://schemas.openxmlformats.org/officeDocument/2006/relationships/image" Target="../media/image34.svg"/><Relationship Id="rId4" Type="http://schemas.openxmlformats.org/officeDocument/2006/relationships/image" Target="../media/image19.png"/><Relationship Id="rId9" Type="http://schemas.openxmlformats.org/officeDocument/2006/relationships/image" Target="../media/image24.svg"/><Relationship Id="rId14" Type="http://schemas.openxmlformats.org/officeDocument/2006/relationships/image" Target="../media/image29.png"/><Relationship Id="rId22" Type="http://schemas.openxmlformats.org/officeDocument/2006/relationships/image" Target="../media/image37.jpeg"/><Relationship Id="rId27" Type="http://schemas.openxmlformats.org/officeDocument/2006/relationships/image" Target="../media/image42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svg"/><Relationship Id="rId9" Type="http://schemas.openxmlformats.org/officeDocument/2006/relationships/image" Target="../media/image4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E1BDAD8A-4ABF-D14E-3870-EC7F4AE6D178}"/>
              </a:ext>
            </a:extLst>
          </p:cNvPr>
          <p:cNvSpPr/>
          <p:nvPr/>
        </p:nvSpPr>
        <p:spPr>
          <a:xfrm>
            <a:off x="3039035" y="363071"/>
            <a:ext cx="1882589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044" y="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1836644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5836026" y="1634938"/>
            <a:ext cx="1636056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988079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3" y="4015691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714947" y="3445085"/>
            <a:ext cx="1066845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 rot="1275212">
            <a:off x="3219266" y="2783162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010" y="321994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58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3_formulaire_demo">
            <a:hlinkClick r:id="" action="ppaction://media"/>
            <a:extLst>
              <a:ext uri="{FF2B5EF4-FFF2-40B4-BE49-F238E27FC236}">
                <a16:creationId xmlns:a16="http://schemas.microsoft.com/office/drawing/2014/main" id="{229D9376-93E3-15F6-DEBC-03ED199ECC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3690" y="460548"/>
            <a:ext cx="7506495" cy="422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0861" y="1125286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>
            <a:off x="1160861" y="3619252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>
            <a:off x="1160861" y="2372269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AutoShape 5"/>
          <p:cNvSpPr/>
          <p:nvPr/>
        </p:nvSpPr>
        <p:spPr>
          <a:xfrm>
            <a:off x="3932808" y="2948830"/>
            <a:ext cx="4696843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grpSp>
        <p:nvGrpSpPr>
          <p:cNvPr id="6" name="Group 6"/>
          <p:cNvGrpSpPr/>
          <p:nvPr/>
        </p:nvGrpSpPr>
        <p:grpSpPr>
          <a:xfrm>
            <a:off x="5638767" y="2849531"/>
            <a:ext cx="1225479" cy="1631943"/>
            <a:chOff x="0" y="-47625"/>
            <a:chExt cx="3267942" cy="4351847"/>
          </a:xfrm>
        </p:grpSpPr>
        <p:sp>
          <p:nvSpPr>
            <p:cNvPr id="7" name="TextBox 7"/>
            <p:cNvSpPr txBox="1"/>
            <p:nvPr/>
          </p:nvSpPr>
          <p:spPr>
            <a:xfrm>
              <a:off x="2725676" y="3573593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A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80%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71044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B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12%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01421" y="41684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C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6%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432676" y="-47625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D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1%</a:t>
              </a:r>
            </a:p>
          </p:txBody>
        </p: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379586" y="910702"/>
              <a:ext cx="2875445" cy="2875445"/>
              <a:chOff x="0" y="0"/>
              <a:chExt cx="2540000" cy="254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-114764" y="0"/>
                <a:ext cx="2762623" cy="2631284"/>
              </a:xfrm>
              <a:custGeom>
                <a:avLst/>
                <a:gdLst/>
                <a:ahLst/>
                <a:cxnLst/>
                <a:rect l="l" t="t" r="r" b="b"/>
                <a:pathLst>
                  <a:path w="2762623" h="2631284">
                    <a:moveTo>
                      <a:pt x="1384764" y="0"/>
                    </a:moveTo>
                    <a:cubicBezTo>
                      <a:pt x="1940818" y="0"/>
                      <a:pt x="2432211" y="361732"/>
                      <a:pt x="2597417" y="892677"/>
                    </a:cubicBezTo>
                    <a:cubicBezTo>
                      <a:pt x="2762623" y="1423622"/>
                      <a:pt x="2563221" y="2000298"/>
                      <a:pt x="2105334" y="2315791"/>
                    </a:cubicBezTo>
                    <a:cubicBezTo>
                      <a:pt x="1647448" y="2631284"/>
                      <a:pt x="1037568" y="2612219"/>
                      <a:pt x="600281" y="2268743"/>
                    </a:cubicBezTo>
                    <a:cubicBezTo>
                      <a:pt x="162994" y="1925267"/>
                      <a:pt x="0" y="1337262"/>
                      <a:pt x="198046" y="817672"/>
                    </a:cubicBezTo>
                    <a:lnTo>
                      <a:pt x="1384764" y="1270000"/>
                    </a:lnTo>
                    <a:close/>
                  </a:path>
                </a:pathLst>
              </a:custGeom>
              <a:solidFill>
                <a:srgbClr val="76C151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62158" y="127903"/>
                <a:ext cx="1207842" cy="1142097"/>
              </a:xfrm>
              <a:custGeom>
                <a:avLst/>
                <a:gdLst/>
                <a:ahLst/>
                <a:cxnLst/>
                <a:rect l="l" t="t" r="r" b="b"/>
                <a:pathLst>
                  <a:path w="1207842" h="1142097">
                    <a:moveTo>
                      <a:pt x="0" y="749645"/>
                    </a:moveTo>
                    <a:cubicBezTo>
                      <a:pt x="106615" y="421520"/>
                      <a:pt x="342137" y="150892"/>
                      <a:pt x="652402" y="0"/>
                    </a:cubicBezTo>
                    <a:lnTo>
                      <a:pt x="1207842" y="1142097"/>
                    </a:lnTo>
                    <a:close/>
                  </a:path>
                </a:pathLst>
              </a:custGeom>
              <a:solidFill>
                <a:srgbClr val="7ED957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658173" y="3634"/>
                <a:ext cx="611827" cy="1266366"/>
              </a:xfrm>
              <a:custGeom>
                <a:avLst/>
                <a:gdLst/>
                <a:ahLst/>
                <a:cxnLst/>
                <a:rect l="l" t="t" r="r" b="b"/>
                <a:pathLst>
                  <a:path w="611827" h="1266366">
                    <a:moveTo>
                      <a:pt x="0" y="153457"/>
                    </a:moveTo>
                    <a:cubicBezTo>
                      <a:pt x="159005" y="66043"/>
                      <a:pt x="334896" y="13716"/>
                      <a:pt x="515826" y="0"/>
                    </a:cubicBezTo>
                    <a:lnTo>
                      <a:pt x="611827" y="1266366"/>
                    </a:lnTo>
                    <a:close/>
                  </a:path>
                </a:pathLst>
              </a:custGeom>
              <a:solidFill>
                <a:srgbClr val="FFDE59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1110827" y="105"/>
                <a:ext cx="159173" cy="1269895"/>
              </a:xfrm>
              <a:custGeom>
                <a:avLst/>
                <a:gdLst/>
                <a:ahLst/>
                <a:cxnLst/>
                <a:rect l="l" t="t" r="r" b="b"/>
                <a:pathLst>
                  <a:path w="159173" h="1269895">
                    <a:moveTo>
                      <a:pt x="0" y="9909"/>
                    </a:moveTo>
                    <a:cubicBezTo>
                      <a:pt x="47401" y="3921"/>
                      <a:pt x="95103" y="613"/>
                      <a:pt x="142877" y="0"/>
                    </a:cubicBezTo>
                    <a:lnTo>
                      <a:pt x="159173" y="1269895"/>
                    </a:lnTo>
                    <a:close/>
                  </a:path>
                </a:pathLst>
              </a:custGeom>
              <a:solidFill>
                <a:srgbClr val="FF914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1190256" y="0"/>
                <a:ext cx="79744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79744" h="1270000">
                    <a:moveTo>
                      <a:pt x="0" y="2506"/>
                    </a:moveTo>
                    <a:cubicBezTo>
                      <a:pt x="26506" y="838"/>
                      <a:pt x="53058" y="3"/>
                      <a:pt x="79617" y="0"/>
                    </a:cubicBezTo>
                    <a:lnTo>
                      <a:pt x="79744" y="1270000"/>
                    </a:lnTo>
                    <a:close/>
                  </a:path>
                </a:pathLst>
              </a:custGeom>
              <a:solidFill>
                <a:srgbClr val="ED462F"/>
              </a:solidFill>
            </p:spPr>
            <p:txBody>
              <a:bodyPr/>
              <a:lstStyle/>
              <a:p>
                <a:endParaRPr lang="fr-FR"/>
              </a:p>
            </p:txBody>
          </p:sp>
        </p:grpSp>
      </p:grpSp>
      <p:sp>
        <p:nvSpPr>
          <p:cNvPr id="17" name="AutoShape 17"/>
          <p:cNvSpPr/>
          <p:nvPr/>
        </p:nvSpPr>
        <p:spPr>
          <a:xfrm>
            <a:off x="4912082" y="1125286"/>
            <a:ext cx="3717569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18" name="AutoShape 18"/>
          <p:cNvSpPr/>
          <p:nvPr/>
        </p:nvSpPr>
        <p:spPr>
          <a:xfrm>
            <a:off x="514350" y="1125286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19" name="AutoShape 19"/>
          <p:cNvSpPr/>
          <p:nvPr/>
        </p:nvSpPr>
        <p:spPr>
          <a:xfrm>
            <a:off x="514350" y="2372269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0" name="AutoShape 20"/>
          <p:cNvSpPr/>
          <p:nvPr/>
        </p:nvSpPr>
        <p:spPr>
          <a:xfrm>
            <a:off x="514350" y="3619252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1" name="AutoShape 21"/>
          <p:cNvSpPr/>
          <p:nvPr/>
        </p:nvSpPr>
        <p:spPr>
          <a:xfrm>
            <a:off x="3932808" y="2948830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2" name="AutoShape 22"/>
          <p:cNvSpPr/>
          <p:nvPr/>
        </p:nvSpPr>
        <p:spPr>
          <a:xfrm>
            <a:off x="3932808" y="1129528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3" name="Freeform 23"/>
          <p:cNvSpPr/>
          <p:nvPr/>
        </p:nvSpPr>
        <p:spPr>
          <a:xfrm>
            <a:off x="5157584" y="1125286"/>
            <a:ext cx="2088651" cy="1595744"/>
          </a:xfrm>
          <a:custGeom>
            <a:avLst/>
            <a:gdLst/>
            <a:ahLst/>
            <a:cxnLst/>
            <a:rect l="l" t="t" r="r" b="b"/>
            <a:pathLst>
              <a:path w="4177302" h="3191487">
                <a:moveTo>
                  <a:pt x="0" y="0"/>
                </a:moveTo>
                <a:lnTo>
                  <a:pt x="4177302" y="0"/>
                </a:lnTo>
                <a:lnTo>
                  <a:pt x="4177302" y="3191487"/>
                </a:lnTo>
                <a:lnTo>
                  <a:pt x="0" y="31914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4" name="Freeform 24"/>
          <p:cNvSpPr/>
          <p:nvPr/>
        </p:nvSpPr>
        <p:spPr>
          <a:xfrm>
            <a:off x="1724153" y="1563985"/>
            <a:ext cx="1288236" cy="528177"/>
          </a:xfrm>
          <a:custGeom>
            <a:avLst/>
            <a:gdLst/>
            <a:ahLst/>
            <a:cxnLst/>
            <a:rect l="l" t="t" r="r" b="b"/>
            <a:pathLst>
              <a:path w="2576471" h="1056353">
                <a:moveTo>
                  <a:pt x="0" y="0"/>
                </a:moveTo>
                <a:lnTo>
                  <a:pt x="2576470" y="0"/>
                </a:lnTo>
                <a:lnTo>
                  <a:pt x="2576470" y="1056353"/>
                </a:lnTo>
                <a:lnTo>
                  <a:pt x="0" y="10563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5" name="Freeform 25"/>
          <p:cNvSpPr/>
          <p:nvPr/>
        </p:nvSpPr>
        <p:spPr>
          <a:xfrm>
            <a:off x="1252361" y="2605599"/>
            <a:ext cx="616639" cy="523583"/>
          </a:xfrm>
          <a:custGeom>
            <a:avLst/>
            <a:gdLst/>
            <a:ahLst/>
            <a:cxnLst/>
            <a:rect l="l" t="t" r="r" b="b"/>
            <a:pathLst>
              <a:path w="1233278" h="1047165">
                <a:moveTo>
                  <a:pt x="0" y="0"/>
                </a:moveTo>
                <a:lnTo>
                  <a:pt x="1233277" y="0"/>
                </a:lnTo>
                <a:lnTo>
                  <a:pt x="1233277" y="1047165"/>
                </a:lnTo>
                <a:lnTo>
                  <a:pt x="0" y="10471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43249" y="3739355"/>
            <a:ext cx="822707" cy="761004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093018" y="2354259"/>
            <a:ext cx="1020379" cy="908137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2479356" y="747872"/>
            <a:ext cx="4057650" cy="272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2"/>
              </a:lnSpc>
            </a:pPr>
            <a:r>
              <a:rPr lang="en-US" sz="1800" spc="11" dirty="0">
                <a:solidFill>
                  <a:srgbClr val="191919"/>
                </a:solidFill>
                <a:latin typeface="Maven Pro Bold"/>
              </a:rPr>
              <a:t>RÉSULTAT POUR VOTRE PRODUIT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21549" y="2570703"/>
            <a:ext cx="1432253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sucre dans votre produit équivaut à 0 carré de sucre.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113397" y="3912936"/>
            <a:ext cx="1432253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sel équivaut à 1/2 cuillère à café de sel.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28929" y="1601535"/>
            <a:ext cx="1017354" cy="123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"/>
              </a:lnSpc>
            </a:pPr>
            <a:r>
              <a:rPr lang="en-US" sz="800">
                <a:solidFill>
                  <a:srgbClr val="F6F6F6"/>
                </a:solidFill>
                <a:latin typeface="Maven Pro Bold"/>
              </a:rPr>
              <a:t>CLASSEMENT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28929" y="2779284"/>
            <a:ext cx="1003330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0"/>
              </a:lnSpc>
              <a:spcBef>
                <a:spcPct val="0"/>
              </a:spcBef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SUCRE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45295" y="4033713"/>
            <a:ext cx="384622" cy="173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0"/>
              </a:lnSpc>
              <a:spcBef>
                <a:spcPct val="0"/>
              </a:spcBef>
            </a:pPr>
            <a:r>
              <a:rPr lang="en-US" sz="1150">
                <a:solidFill>
                  <a:srgbClr val="F6F6F6"/>
                </a:solidFill>
                <a:latin typeface="Maven Pro Bold"/>
              </a:rPr>
              <a:t>SEL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083239" y="3677419"/>
            <a:ext cx="678411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CLASSES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977108" y="1858117"/>
            <a:ext cx="979274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 dirty="0">
                <a:solidFill>
                  <a:srgbClr val="F6F6F6"/>
                </a:solidFill>
                <a:latin typeface="Maven Pro Bold"/>
              </a:rPr>
              <a:t>NUTRI-SCORE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257606" y="1658664"/>
            <a:ext cx="1371024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Bravo ! Ce produit est excellent pour votre santé.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417625" y="3459010"/>
            <a:ext cx="1050985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 dirty="0">
                <a:latin typeface="Maven Pro"/>
              </a:rPr>
              <a:t>80% de chance que </a:t>
            </a:r>
            <a:r>
              <a:rPr lang="en-US" sz="900" dirty="0" err="1">
                <a:latin typeface="Maven Pro"/>
              </a:rPr>
              <a:t>votre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produit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soit</a:t>
            </a:r>
            <a:r>
              <a:rPr lang="en-US" sz="900" dirty="0">
                <a:latin typeface="Maven Pro"/>
              </a:rPr>
              <a:t> bien </a:t>
            </a:r>
            <a:r>
              <a:rPr lang="en-US" sz="900" dirty="0" err="1">
                <a:latin typeface="Maven Pro"/>
              </a:rPr>
              <a:t>nutrie</a:t>
            </a:r>
            <a:r>
              <a:rPr lang="en-US" sz="900" dirty="0">
                <a:latin typeface="Maven Pro"/>
              </a:rPr>
              <a:t>-score A !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222568" y="1297938"/>
            <a:ext cx="291406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Sucre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24896" y="1091428"/>
            <a:ext cx="3007912" cy="152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6"/>
              </a:lnSpc>
              <a:spcBef>
                <a:spcPct val="0"/>
              </a:spcBef>
            </a:pPr>
            <a:r>
              <a:rPr lang="en-US" sz="800">
                <a:latin typeface="Maven Pro Bold"/>
              </a:rPr>
              <a:t>Top 3 des nutriments qui affectent le plus le score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869000" y="1421893"/>
            <a:ext cx="152549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Sel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557075" y="1434717"/>
            <a:ext cx="910627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Matières grasses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105D8614-E01E-2767-3213-12996CD594C4}"/>
              </a:ext>
            </a:extLst>
          </p:cNvPr>
          <p:cNvSpPr txBox="1">
            <a:spLocks/>
          </p:cNvSpPr>
          <p:nvPr/>
        </p:nvSpPr>
        <p:spPr>
          <a:xfrm>
            <a:off x="125108" y="0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800" b="1" dirty="0">
                <a:solidFill>
                  <a:schemeClr val="dk1"/>
                </a:solidFill>
                <a:latin typeface="Geologica"/>
                <a:sym typeface="Geologica"/>
              </a:rPr>
              <a:t>Prototype</a:t>
            </a:r>
            <a:r>
              <a:rPr lang="fr-FR" dirty="0"/>
              <a:t> 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du </a:t>
            </a:r>
            <a:r>
              <a:rPr lang="fr-FR" sz="2800" b="1" dirty="0" err="1">
                <a:solidFill>
                  <a:schemeClr val="dk1"/>
                </a:solidFill>
                <a:latin typeface="Geologica"/>
              </a:rPr>
              <a:t>dashboard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 final</a:t>
            </a:r>
          </a:p>
        </p:txBody>
      </p:sp>
    </p:spTree>
    <p:extLst>
      <p:ext uri="{BB962C8B-B14F-4D97-AF65-F5344CB8AC3E}">
        <p14:creationId xmlns:p14="http://schemas.microsoft.com/office/powerpoint/2010/main" val="2755749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1714642684"/>
              </p:ext>
            </p:extLst>
          </p:nvPr>
        </p:nvGraphicFramePr>
        <p:xfrm>
          <a:off x="200721" y="104077"/>
          <a:ext cx="8795795" cy="4907488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85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5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22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4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171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734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81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3708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graphe sur le dashboard qui représente le classement des variables explicatives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700" b="0" dirty="0" err="1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6832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 tous les modèles pour la partie consommateur : </a:t>
                      </a:r>
                      <a:r>
                        <a:rPr lang="en-US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initial, AIC, BIC, Ridge, Lasso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Ecrire un nouveau script dans lequel on trouve seulement les coefficients des modèles optimaux (1 pour les producteurs et 1 pour les consommateurs) pour ensuite les utiliser pour les appliquer sur les informations reçues par le formulaire.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356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9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consommateur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Calcul des diférentes probabiltés selon la case cochée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411707"/>
            <a:ext cx="8588388" cy="49398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8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Mise en place d’un bouton à cocher afin de choisir le profil de l’utilisateur (consommateur ou producteur) 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Masquer les variables non-concernées en fonction du profil choisi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d’un graphe sur le </a:t>
            </a:r>
            <a:r>
              <a:rPr lang="fr-FR" sz="1800" b="1" i="0" u="none" strike="noStrike" dirty="0" err="1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dashboard</a:t>
            </a: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 qui représente le classement des variables explicatives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de sécurités et de manipulations pratiques : ne pas accepter la validation quand toutes les informations n’ont pas été saisies ; adapter le formulaire à la taille de l’ordinateur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569815" y="803124"/>
            <a:ext cx="8170325" cy="56938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Faire des modèles pénalisés et comparer avec les modèles de sélections qu'on a déjà faits, afin de prendre le meilleur en termes d'erreur de classification.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Application de la régression logistique ordinale sur les variables sélectionnées.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Envoie des informations entrées dans le formulaire à Python après avoir cliqué sur "Calculer Nutri-Score" qui applique le modèle de prédiction, puis qui renvoie la réponse au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Affichage de la réponse de prédiction sur le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 à travers une jauge illustrant explicitement le nutri-score.</a:t>
            </a:r>
          </a:p>
          <a:p>
            <a:pPr marL="285750" indent="-285750">
              <a:lnSpc>
                <a:spcPct val="200000"/>
              </a:lnSpc>
              <a:buChar char="•"/>
            </a:pPr>
            <a:endParaRPr lang="fr-FR" sz="18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lnSpc>
                <a:spcPct val="200000"/>
              </a:lnSpc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837005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kilocalories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Carbohydrates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Glucides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fibres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pSp>
        <p:nvGrpSpPr>
          <p:cNvPr id="5" name="Group 5"/>
          <p:cNvGrpSpPr/>
          <p:nvPr/>
        </p:nvGrpSpPr>
        <p:grpSpPr>
          <a:xfrm>
            <a:off x="3029662" y="172478"/>
            <a:ext cx="642910" cy="652399"/>
            <a:chOff x="0" y="0"/>
            <a:chExt cx="1714426" cy="17397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30062" y="428519"/>
            <a:ext cx="596758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900" b="1" dirty="0" err="1">
                <a:solidFill>
                  <a:srgbClr val="022A3D"/>
                </a:solidFill>
                <a:latin typeface="Bryndan Write"/>
              </a:rPr>
              <a:t>énergie</a:t>
            </a: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2343139" y="26430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" name="Freeform 10"/>
          <p:cNvSpPr/>
          <p:nvPr/>
        </p:nvSpPr>
        <p:spPr>
          <a:xfrm>
            <a:off x="2287569" y="59181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1" name="Freeform 11"/>
          <p:cNvSpPr/>
          <p:nvPr/>
        </p:nvSpPr>
        <p:spPr>
          <a:xfrm rot="-194129">
            <a:off x="3663059" y="324510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1"/>
                </a:lnTo>
                <a:lnTo>
                  <a:pt x="0" y="73477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2" name="TextBox 12"/>
          <p:cNvSpPr txBox="1"/>
          <p:nvPr/>
        </p:nvSpPr>
        <p:spPr>
          <a:xfrm>
            <a:off x="3619829" y="388445"/>
            <a:ext cx="940818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865" b="1" dirty="0" err="1">
                <a:solidFill>
                  <a:srgbClr val="022A3D"/>
                </a:solidFill>
                <a:latin typeface="Bryndan Write"/>
              </a:rPr>
              <a:t>acides</a:t>
            </a: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gras </a:t>
            </a:r>
            <a:r>
              <a:rPr lang="en-US" sz="865" b="1" dirty="0" err="1">
                <a:solidFill>
                  <a:srgbClr val="022A3D"/>
                </a:solidFill>
                <a:latin typeface="Bryndan Write"/>
              </a:rPr>
              <a:t>saturés</a:t>
            </a:r>
            <a:endParaRPr lang="en-US" sz="865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13" name="Freeform 13"/>
          <p:cNvSpPr/>
          <p:nvPr/>
        </p:nvSpPr>
        <p:spPr>
          <a:xfrm rot="-194129">
            <a:off x="3430479" y="763578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4" name="TextBox 14"/>
          <p:cNvSpPr txBox="1"/>
          <p:nvPr/>
        </p:nvSpPr>
        <p:spPr>
          <a:xfrm>
            <a:off x="3486873" y="866029"/>
            <a:ext cx="724949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4268597" y="638743"/>
            <a:ext cx="558280" cy="566520"/>
            <a:chOff x="0" y="0"/>
            <a:chExt cx="1488745" cy="1510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88745" cy="1510719"/>
            </a:xfrm>
            <a:custGeom>
              <a:avLst/>
              <a:gdLst/>
              <a:ahLst/>
              <a:cxnLst/>
              <a:rect l="l" t="t" r="r" b="b"/>
              <a:pathLst>
                <a:path w="1488745" h="1510719">
                  <a:moveTo>
                    <a:pt x="0" y="0"/>
                  </a:moveTo>
                  <a:lnTo>
                    <a:pt x="1488745" y="0"/>
                  </a:lnTo>
                  <a:lnTo>
                    <a:pt x="1488745" y="1510719"/>
                  </a:lnTo>
                  <a:lnTo>
                    <a:pt x="0" y="1510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0759" y="23415"/>
              <a:ext cx="1436770" cy="1457977"/>
            </a:xfrm>
            <a:custGeom>
              <a:avLst/>
              <a:gdLst/>
              <a:ahLst/>
              <a:cxnLst/>
              <a:rect l="l" t="t" r="r" b="b"/>
              <a:pathLst>
                <a:path w="1436770" h="1457977">
                  <a:moveTo>
                    <a:pt x="0" y="0"/>
                  </a:moveTo>
                  <a:lnTo>
                    <a:pt x="1436769" y="0"/>
                  </a:lnTo>
                  <a:lnTo>
                    <a:pt x="1436769" y="1457976"/>
                  </a:lnTo>
                  <a:lnTo>
                    <a:pt x="0" y="1457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18" name="Group 18"/>
          <p:cNvGrpSpPr/>
          <p:nvPr/>
        </p:nvGrpSpPr>
        <p:grpSpPr>
          <a:xfrm rot="5400000">
            <a:off x="4531881" y="40719"/>
            <a:ext cx="593643" cy="602405"/>
            <a:chOff x="0" y="0"/>
            <a:chExt cx="1583046" cy="16064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2098108" y="935509"/>
            <a:ext cx="620872" cy="630036"/>
            <a:chOff x="0" y="0"/>
            <a:chExt cx="1655658" cy="168009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55658" cy="1680095"/>
            </a:xfrm>
            <a:custGeom>
              <a:avLst/>
              <a:gdLst/>
              <a:ahLst/>
              <a:cxnLst/>
              <a:rect l="l" t="t" r="r" b="b"/>
              <a:pathLst>
                <a:path w="1655658" h="1680095">
                  <a:moveTo>
                    <a:pt x="0" y="0"/>
                  </a:moveTo>
                  <a:lnTo>
                    <a:pt x="1655658" y="0"/>
                  </a:lnTo>
                  <a:lnTo>
                    <a:pt x="1655658" y="1680095"/>
                  </a:lnTo>
                  <a:lnTo>
                    <a:pt x="0" y="1680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3086" y="26040"/>
              <a:ext cx="1597855" cy="1621439"/>
            </a:xfrm>
            <a:custGeom>
              <a:avLst/>
              <a:gdLst/>
              <a:ahLst/>
              <a:cxnLst/>
              <a:rect l="l" t="t" r="r" b="b"/>
              <a:pathLst>
                <a:path w="1597855" h="1621439">
                  <a:moveTo>
                    <a:pt x="0" y="0"/>
                  </a:moveTo>
                  <a:lnTo>
                    <a:pt x="1597855" y="0"/>
                  </a:lnTo>
                  <a:lnTo>
                    <a:pt x="1597855" y="1621439"/>
                  </a:lnTo>
                  <a:lnTo>
                    <a:pt x="0" y="1621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24" name="Freeform 24"/>
          <p:cNvSpPr/>
          <p:nvPr/>
        </p:nvSpPr>
        <p:spPr>
          <a:xfrm rot="5247738">
            <a:off x="4909709" y="788754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3"/>
                </a:lnTo>
                <a:lnTo>
                  <a:pt x="0" y="1642373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5" name="Freeform 25"/>
          <p:cNvSpPr/>
          <p:nvPr/>
        </p:nvSpPr>
        <p:spPr>
          <a:xfrm>
            <a:off x="3704544" y="1124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6" name="Freeform 26"/>
          <p:cNvSpPr/>
          <p:nvPr/>
        </p:nvSpPr>
        <p:spPr>
          <a:xfrm>
            <a:off x="4789748" y="57800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7" name="Freeform 27"/>
          <p:cNvSpPr/>
          <p:nvPr/>
        </p:nvSpPr>
        <p:spPr>
          <a:xfrm rot="-194129">
            <a:off x="5187436" y="157932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8" name="Freeform 28"/>
          <p:cNvSpPr/>
          <p:nvPr/>
        </p:nvSpPr>
        <p:spPr>
          <a:xfrm rot="5828489">
            <a:off x="1721970" y="-67848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9" name="Freeform 29"/>
          <p:cNvSpPr/>
          <p:nvPr/>
        </p:nvSpPr>
        <p:spPr>
          <a:xfrm>
            <a:off x="2419339" y="3286049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1" name="Freeform 31"/>
          <p:cNvSpPr/>
          <p:nvPr/>
        </p:nvSpPr>
        <p:spPr>
          <a:xfrm rot="-194129">
            <a:off x="3739259" y="3346259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2"/>
                </a:lnTo>
                <a:lnTo>
                  <a:pt x="0" y="7347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6" name="Freeform 36"/>
          <p:cNvSpPr/>
          <p:nvPr/>
        </p:nvSpPr>
        <p:spPr>
          <a:xfrm rot="5828489">
            <a:off x="1798170" y="2953901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1" name="Freeform 41"/>
          <p:cNvSpPr/>
          <p:nvPr/>
        </p:nvSpPr>
        <p:spPr>
          <a:xfrm>
            <a:off x="3072525" y="1498042"/>
            <a:ext cx="1773206" cy="1773206"/>
          </a:xfrm>
          <a:custGeom>
            <a:avLst/>
            <a:gdLst/>
            <a:ahLst/>
            <a:cxnLst/>
            <a:rect l="l" t="t" r="r" b="b"/>
            <a:pathLst>
              <a:path w="3546411" h="3546411">
                <a:moveTo>
                  <a:pt x="0" y="0"/>
                </a:moveTo>
                <a:lnTo>
                  <a:pt x="3546411" y="0"/>
                </a:lnTo>
                <a:lnTo>
                  <a:pt x="3546411" y="3546411"/>
                </a:lnTo>
                <a:lnTo>
                  <a:pt x="0" y="3546411"/>
                </a:lnTo>
                <a:lnTo>
                  <a:pt x="0" y="0"/>
                </a:lnTo>
                <a:close/>
              </a:path>
            </a:pathLst>
          </a:custGeom>
          <a:blipFill>
            <a:blip r:embed="rId22"/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2" name="TextBox 42"/>
          <p:cNvSpPr txBox="1"/>
          <p:nvPr/>
        </p:nvSpPr>
        <p:spPr>
          <a:xfrm>
            <a:off x="2411967" y="381406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mat </a:t>
            </a:r>
            <a:r>
              <a:rPr lang="en-US" sz="897" b="1" dirty="0" err="1">
                <a:solidFill>
                  <a:srgbClr val="022A3D"/>
                </a:solidFill>
                <a:latin typeface="Bryndan Write"/>
              </a:rPr>
              <a:t>grasse</a:t>
            </a: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2359844" y="719545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 err="1">
                <a:solidFill>
                  <a:srgbClr val="022A3D"/>
                </a:solidFill>
                <a:latin typeface="Bryndan Write"/>
              </a:rPr>
              <a:t>sel</a:t>
            </a:r>
            <a:endParaRPr lang="en-US" sz="94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4314635" y="855521"/>
            <a:ext cx="439596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"/>
              </a:lnSpc>
            </a:pPr>
            <a:r>
              <a:rPr lang="en-US" sz="936" b="1" dirty="0">
                <a:solidFill>
                  <a:srgbClr val="022A3D"/>
                </a:solidFill>
                <a:latin typeface="Bryndan Write"/>
              </a:rPr>
              <a:t>sodium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4543638" y="251039"/>
            <a:ext cx="581505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 err="1">
                <a:solidFill>
                  <a:srgbClr val="022A3D"/>
                </a:solidFill>
                <a:latin typeface="Bryndan Write"/>
              </a:rPr>
              <a:t>fibres</a:t>
            </a:r>
            <a:endParaRPr lang="en-US" sz="92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6" name="TextBox 46"/>
          <p:cNvSpPr txBox="1"/>
          <p:nvPr/>
        </p:nvSpPr>
        <p:spPr>
          <a:xfrm>
            <a:off x="3771060" y="1310385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spc="9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093526" y="1180746"/>
            <a:ext cx="624306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892" b="1" spc="9" dirty="0" err="1">
                <a:solidFill>
                  <a:srgbClr val="022A3D"/>
                </a:solidFill>
                <a:latin typeface="Bryndan Write"/>
              </a:rPr>
              <a:t>protéines</a:t>
            </a:r>
            <a:endParaRPr lang="en-US" sz="892" b="1" spc="9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937"/>
              </a:lnSpc>
            </a:pPr>
            <a:endParaRPr lang="en-US" sz="89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8" name="TextBox 48"/>
          <p:cNvSpPr txBox="1"/>
          <p:nvPr/>
        </p:nvSpPr>
        <p:spPr>
          <a:xfrm rot="-106865">
            <a:off x="4764046" y="1127947"/>
            <a:ext cx="825278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22A3D"/>
                </a:solidFill>
                <a:latin typeface="Ballpoint"/>
              </a:rPr>
              <a:t>cholesterol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773372" y="128346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fer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4862131" y="686936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 err="1">
                <a:solidFill>
                  <a:srgbClr val="022A3D"/>
                </a:solidFill>
                <a:latin typeface="Bryndan Write"/>
              </a:rPr>
              <a:t>vitamine</a:t>
            </a: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-c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5243830" y="26038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 err="1">
                <a:solidFill>
                  <a:srgbClr val="022A3D"/>
                </a:solidFill>
                <a:latin typeface="Bryndan Write"/>
              </a:rPr>
              <a:t>graisses</a:t>
            </a: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882" b="1" dirty="0" err="1">
                <a:solidFill>
                  <a:srgbClr val="022A3D"/>
                </a:solidFill>
                <a:latin typeface="Bryndan Write"/>
              </a:rPr>
              <a:t>saturées</a:t>
            </a: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2" name="TextBox 52"/>
          <p:cNvSpPr txBox="1"/>
          <p:nvPr/>
        </p:nvSpPr>
        <p:spPr>
          <a:xfrm rot="-106865">
            <a:off x="1605024" y="253734"/>
            <a:ext cx="724555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 err="1">
                <a:solidFill>
                  <a:srgbClr val="022A3D"/>
                </a:solidFill>
                <a:latin typeface="Ballpoint"/>
              </a:rPr>
              <a:t>glucides</a:t>
            </a:r>
            <a:endParaRPr lang="en-US" sz="900" b="1" spc="62" dirty="0">
              <a:solidFill>
                <a:srgbClr val="022A3D"/>
              </a:solidFill>
              <a:latin typeface="Ballpoint"/>
            </a:endParaRPr>
          </a:p>
        </p:txBody>
      </p:sp>
      <p:sp>
        <p:nvSpPr>
          <p:cNvPr id="53" name="TextBox 53"/>
          <p:cNvSpPr txBox="1"/>
          <p:nvPr/>
        </p:nvSpPr>
        <p:spPr>
          <a:xfrm>
            <a:off x="3677794" y="3396616"/>
            <a:ext cx="940818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865" b="1" dirty="0" err="1">
                <a:solidFill>
                  <a:srgbClr val="022A3D"/>
                </a:solidFill>
                <a:latin typeface="Bryndan Write"/>
              </a:rPr>
              <a:t>acides</a:t>
            </a: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gras</a:t>
            </a:r>
          </a:p>
          <a:p>
            <a:pPr algn="ctr">
              <a:lnSpc>
                <a:spcPts val="908"/>
              </a:lnSpc>
            </a:pPr>
            <a:r>
              <a:rPr lang="en-US" sz="865" b="1" dirty="0" err="1">
                <a:solidFill>
                  <a:srgbClr val="022A3D"/>
                </a:solidFill>
                <a:latin typeface="Bryndan Write"/>
              </a:rPr>
              <a:t>saturés</a:t>
            </a:r>
            <a:endParaRPr lang="en-US" sz="865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2488167" y="3403155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mat </a:t>
            </a:r>
            <a:r>
              <a:rPr lang="en-US" sz="897" b="1" dirty="0" err="1">
                <a:solidFill>
                  <a:srgbClr val="022A3D"/>
                </a:solidFill>
                <a:latin typeface="Bryndan Write"/>
              </a:rPr>
              <a:t>grasse</a:t>
            </a: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61" name="Group 61"/>
          <p:cNvGrpSpPr/>
          <p:nvPr/>
        </p:nvGrpSpPr>
        <p:grpSpPr>
          <a:xfrm rot="5400000">
            <a:off x="3740065" y="1138047"/>
            <a:ext cx="612429" cy="621469"/>
            <a:chOff x="0" y="0"/>
            <a:chExt cx="1633145" cy="165725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1633145" cy="1657250"/>
            </a:xfrm>
            <a:custGeom>
              <a:avLst/>
              <a:gdLst/>
              <a:ahLst/>
              <a:cxnLst/>
              <a:rect l="l" t="t" r="r" b="b"/>
              <a:pathLst>
                <a:path w="1633145" h="1657250">
                  <a:moveTo>
                    <a:pt x="0" y="0"/>
                  </a:moveTo>
                  <a:lnTo>
                    <a:pt x="1633145" y="0"/>
                  </a:lnTo>
                  <a:lnTo>
                    <a:pt x="1633145" y="1657250"/>
                  </a:lnTo>
                  <a:lnTo>
                    <a:pt x="0" y="1657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2772" y="25686"/>
              <a:ext cx="1576128" cy="1599392"/>
            </a:xfrm>
            <a:custGeom>
              <a:avLst/>
              <a:gdLst/>
              <a:ahLst/>
              <a:cxnLst/>
              <a:rect l="l" t="t" r="r" b="b"/>
              <a:pathLst>
                <a:path w="1576128" h="1599392">
                  <a:moveTo>
                    <a:pt x="0" y="0"/>
                  </a:moveTo>
                  <a:lnTo>
                    <a:pt x="1576128" y="0"/>
                  </a:lnTo>
                  <a:lnTo>
                    <a:pt x="1576128" y="1599391"/>
                  </a:lnTo>
                  <a:lnTo>
                    <a:pt x="0" y="1599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3748340" y="1414196"/>
            <a:ext cx="595877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b="1" spc="9" dirty="0" err="1">
                <a:solidFill>
                  <a:srgbClr val="022A3D"/>
                </a:solidFill>
                <a:latin typeface="Bryndan Write"/>
              </a:rPr>
              <a:t>vitamine</a:t>
            </a:r>
            <a:r>
              <a:rPr lang="en-US" sz="880" b="1" spc="9" dirty="0">
                <a:solidFill>
                  <a:srgbClr val="022A3D"/>
                </a:solidFill>
                <a:latin typeface="Bryndan Write"/>
              </a:rPr>
              <a:t> A</a:t>
            </a:r>
          </a:p>
        </p:txBody>
      </p:sp>
      <p:grpSp>
        <p:nvGrpSpPr>
          <p:cNvPr id="77" name="Group 77"/>
          <p:cNvGrpSpPr/>
          <p:nvPr/>
        </p:nvGrpSpPr>
        <p:grpSpPr>
          <a:xfrm rot="5400000">
            <a:off x="2771361" y="865855"/>
            <a:ext cx="668942" cy="678816"/>
            <a:chOff x="0" y="0"/>
            <a:chExt cx="1783846" cy="1810176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3">
                <a:extLs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9" name="Freeform 79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5">
                <a:extLst>
                  <a:ext uri="{96DAC541-7B7A-43D3-8B79-37D633B846F1}">
                    <asvg:svgBlip xmlns:asvg="http://schemas.microsoft.com/office/drawing/2016/SVG/main" r:embed="rId2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2852029" y="1156706"/>
            <a:ext cx="532514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sucres</a:t>
            </a:r>
          </a:p>
        </p:txBody>
      </p:sp>
      <p:pic>
        <p:nvPicPr>
          <p:cNvPr id="84" name="Image 83" descr="Une image contenant symbole, conception&#10;&#10;Description générée automatiquement">
            <a:extLst>
              <a:ext uri="{FF2B5EF4-FFF2-40B4-BE49-F238E27FC236}">
                <a16:creationId xmlns:a16="http://schemas.microsoft.com/office/drawing/2014/main" id="{86F88BD5-27E6-A9C2-DC13-B8D9C2FC508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59" y="1573751"/>
            <a:ext cx="1293156" cy="1293156"/>
          </a:xfrm>
          <a:prstGeom prst="rect">
            <a:avLst/>
          </a:prstGeom>
        </p:spPr>
      </p:pic>
      <p:sp>
        <p:nvSpPr>
          <p:cNvPr id="85" name="TextBox 65">
            <a:extLst>
              <a:ext uri="{FF2B5EF4-FFF2-40B4-BE49-F238E27FC236}">
                <a16:creationId xmlns:a16="http://schemas.microsoft.com/office/drawing/2014/main" id="{903E0B2A-6E87-E496-4822-74A9DAF9B257}"/>
              </a:ext>
            </a:extLst>
          </p:cNvPr>
          <p:cNvSpPr txBox="1"/>
          <p:nvPr/>
        </p:nvSpPr>
        <p:spPr>
          <a:xfrm>
            <a:off x="4964521" y="23935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AIC</a:t>
            </a:r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68AC12A1-9373-4826-75C3-94754B83FE0C}"/>
              </a:ext>
            </a:extLst>
          </p:cNvPr>
          <p:cNvSpPr txBox="1"/>
          <p:nvPr/>
        </p:nvSpPr>
        <p:spPr>
          <a:xfrm>
            <a:off x="5631854" y="23979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BIC</a:t>
            </a:r>
          </a:p>
        </p:txBody>
      </p:sp>
      <p:sp>
        <p:nvSpPr>
          <p:cNvPr id="81" name="TextBox 52">
            <a:extLst>
              <a:ext uri="{FF2B5EF4-FFF2-40B4-BE49-F238E27FC236}">
                <a16:creationId xmlns:a16="http://schemas.microsoft.com/office/drawing/2014/main" id="{81D12572-DBE6-9D47-9E6E-B89DC9FAEF92}"/>
              </a:ext>
            </a:extLst>
          </p:cNvPr>
          <p:cNvSpPr txBox="1"/>
          <p:nvPr/>
        </p:nvSpPr>
        <p:spPr>
          <a:xfrm rot="-106865">
            <a:off x="1652940" y="3251107"/>
            <a:ext cx="724555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 err="1">
                <a:solidFill>
                  <a:srgbClr val="022A3D"/>
                </a:solidFill>
                <a:latin typeface="Ballpoint"/>
              </a:rPr>
              <a:t>glucides</a:t>
            </a:r>
            <a:endParaRPr lang="en-US" sz="900" b="1" spc="62" dirty="0">
              <a:solidFill>
                <a:srgbClr val="022A3D"/>
              </a:solidFill>
              <a:latin typeface="Ballpoint"/>
            </a:endParaRPr>
          </a:p>
        </p:txBody>
      </p:sp>
      <p:sp>
        <p:nvSpPr>
          <p:cNvPr id="82" name="Freeform 10">
            <a:extLst>
              <a:ext uri="{FF2B5EF4-FFF2-40B4-BE49-F238E27FC236}">
                <a16:creationId xmlns:a16="http://schemas.microsoft.com/office/drawing/2014/main" id="{B1E10FC8-7802-F4B9-0FD7-329123266AA6}"/>
              </a:ext>
            </a:extLst>
          </p:cNvPr>
          <p:cNvSpPr/>
          <p:nvPr/>
        </p:nvSpPr>
        <p:spPr>
          <a:xfrm>
            <a:off x="2318051" y="3629639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83" name="TextBox 43">
            <a:extLst>
              <a:ext uri="{FF2B5EF4-FFF2-40B4-BE49-F238E27FC236}">
                <a16:creationId xmlns:a16="http://schemas.microsoft.com/office/drawing/2014/main" id="{4B5A8798-5CA4-A839-66CF-895699259EB1}"/>
              </a:ext>
            </a:extLst>
          </p:cNvPr>
          <p:cNvSpPr txBox="1"/>
          <p:nvPr/>
        </p:nvSpPr>
        <p:spPr>
          <a:xfrm>
            <a:off x="2390326" y="3757371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 err="1">
                <a:solidFill>
                  <a:srgbClr val="022A3D"/>
                </a:solidFill>
                <a:latin typeface="Bryndan Write"/>
              </a:rPr>
              <a:t>sel</a:t>
            </a:r>
            <a:endParaRPr lang="en-US" sz="942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87" name="Group 5">
            <a:extLst>
              <a:ext uri="{FF2B5EF4-FFF2-40B4-BE49-F238E27FC236}">
                <a16:creationId xmlns:a16="http://schemas.microsoft.com/office/drawing/2014/main" id="{8B6994B3-7400-3FCE-868A-71408DF8EC44}"/>
              </a:ext>
            </a:extLst>
          </p:cNvPr>
          <p:cNvGrpSpPr/>
          <p:nvPr/>
        </p:nvGrpSpPr>
        <p:grpSpPr>
          <a:xfrm>
            <a:off x="3121104" y="3156117"/>
            <a:ext cx="642910" cy="652399"/>
            <a:chOff x="0" y="0"/>
            <a:chExt cx="1714426" cy="1739731"/>
          </a:xfrm>
        </p:grpSpPr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C1A37082-7DFF-3914-4716-AC2B68F944DC}"/>
                </a:ext>
              </a:extLst>
            </p:cNvPr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89" name="Freeform 7">
              <a:extLst>
                <a:ext uri="{FF2B5EF4-FFF2-40B4-BE49-F238E27FC236}">
                  <a16:creationId xmlns:a16="http://schemas.microsoft.com/office/drawing/2014/main" id="{0A6F1548-FBD8-E257-D51D-74B998207BD1}"/>
                </a:ext>
              </a:extLst>
            </p:cNvPr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90" name="TextBox 8">
            <a:extLst>
              <a:ext uri="{FF2B5EF4-FFF2-40B4-BE49-F238E27FC236}">
                <a16:creationId xmlns:a16="http://schemas.microsoft.com/office/drawing/2014/main" id="{C2F8CB9F-2F02-E69C-B9F1-1DA5C8A1D83E}"/>
              </a:ext>
            </a:extLst>
          </p:cNvPr>
          <p:cNvSpPr txBox="1"/>
          <p:nvPr/>
        </p:nvSpPr>
        <p:spPr>
          <a:xfrm>
            <a:off x="3121504" y="3412158"/>
            <a:ext cx="596758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900" b="1" dirty="0" err="1">
                <a:solidFill>
                  <a:srgbClr val="022A3D"/>
                </a:solidFill>
                <a:latin typeface="Bryndan Write"/>
              </a:rPr>
              <a:t>énergie</a:t>
            </a: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1" name="Freeform 25">
            <a:extLst>
              <a:ext uri="{FF2B5EF4-FFF2-40B4-BE49-F238E27FC236}">
                <a16:creationId xmlns:a16="http://schemas.microsoft.com/office/drawing/2014/main" id="{71C9F551-F477-C86D-FB5B-A206CF43D18D}"/>
              </a:ext>
            </a:extLst>
          </p:cNvPr>
          <p:cNvSpPr/>
          <p:nvPr/>
        </p:nvSpPr>
        <p:spPr>
          <a:xfrm>
            <a:off x="3775665" y="3042297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92" name="TextBox 49">
            <a:extLst>
              <a:ext uri="{FF2B5EF4-FFF2-40B4-BE49-F238E27FC236}">
                <a16:creationId xmlns:a16="http://schemas.microsoft.com/office/drawing/2014/main" id="{762DE02D-CF0D-07F5-8E43-FAD8E986A01B}"/>
              </a:ext>
            </a:extLst>
          </p:cNvPr>
          <p:cNvSpPr txBox="1"/>
          <p:nvPr/>
        </p:nvSpPr>
        <p:spPr>
          <a:xfrm>
            <a:off x="3844493" y="3159403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fer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93" name="Group 18">
            <a:extLst>
              <a:ext uri="{FF2B5EF4-FFF2-40B4-BE49-F238E27FC236}">
                <a16:creationId xmlns:a16="http://schemas.microsoft.com/office/drawing/2014/main" id="{D6335346-EA48-4B40-86A6-201E816FEB64}"/>
              </a:ext>
            </a:extLst>
          </p:cNvPr>
          <p:cNvGrpSpPr/>
          <p:nvPr/>
        </p:nvGrpSpPr>
        <p:grpSpPr>
          <a:xfrm rot="5400000">
            <a:off x="4548815" y="3098868"/>
            <a:ext cx="593643" cy="602405"/>
            <a:chOff x="0" y="0"/>
            <a:chExt cx="1583046" cy="1606412"/>
          </a:xfrm>
        </p:grpSpPr>
        <p:sp>
          <p:nvSpPr>
            <p:cNvPr id="94" name="Freeform 19">
              <a:extLst>
                <a:ext uri="{FF2B5EF4-FFF2-40B4-BE49-F238E27FC236}">
                  <a16:creationId xmlns:a16="http://schemas.microsoft.com/office/drawing/2014/main" id="{A1506085-2325-5C09-7B4D-A6151FD644AD}"/>
                </a:ext>
              </a:extLst>
            </p:cNvPr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95" name="Freeform 20">
              <a:extLst>
                <a:ext uri="{FF2B5EF4-FFF2-40B4-BE49-F238E27FC236}">
                  <a16:creationId xmlns:a16="http://schemas.microsoft.com/office/drawing/2014/main" id="{8B5CB463-F994-6FD4-9BEF-9A4E01E664AE}"/>
                </a:ext>
              </a:extLst>
            </p:cNvPr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96" name="TextBox 45">
            <a:extLst>
              <a:ext uri="{FF2B5EF4-FFF2-40B4-BE49-F238E27FC236}">
                <a16:creationId xmlns:a16="http://schemas.microsoft.com/office/drawing/2014/main" id="{824FDC0E-199C-6510-74C9-4EF39364C2F2}"/>
              </a:ext>
            </a:extLst>
          </p:cNvPr>
          <p:cNvSpPr txBox="1"/>
          <p:nvPr/>
        </p:nvSpPr>
        <p:spPr>
          <a:xfrm>
            <a:off x="4560572" y="3309188"/>
            <a:ext cx="581505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 err="1">
                <a:solidFill>
                  <a:srgbClr val="022A3D"/>
                </a:solidFill>
                <a:latin typeface="Bryndan Write"/>
              </a:rPr>
              <a:t>fibres</a:t>
            </a:r>
            <a:endParaRPr lang="en-US" sz="92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7" name="Freeform 27">
            <a:extLst>
              <a:ext uri="{FF2B5EF4-FFF2-40B4-BE49-F238E27FC236}">
                <a16:creationId xmlns:a16="http://schemas.microsoft.com/office/drawing/2014/main" id="{C2CF40A0-9A2B-AF4B-4184-3A1C61EF524D}"/>
              </a:ext>
            </a:extLst>
          </p:cNvPr>
          <p:cNvSpPr/>
          <p:nvPr/>
        </p:nvSpPr>
        <p:spPr>
          <a:xfrm rot="-194129">
            <a:off x="5251787" y="3188989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98" name="TextBox 51">
            <a:extLst>
              <a:ext uri="{FF2B5EF4-FFF2-40B4-BE49-F238E27FC236}">
                <a16:creationId xmlns:a16="http://schemas.microsoft.com/office/drawing/2014/main" id="{87497F76-7BE1-3B5E-4DFF-8B10FCC41231}"/>
              </a:ext>
            </a:extLst>
          </p:cNvPr>
          <p:cNvSpPr txBox="1"/>
          <p:nvPr/>
        </p:nvSpPr>
        <p:spPr>
          <a:xfrm>
            <a:off x="5308181" y="3291440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 err="1">
                <a:solidFill>
                  <a:srgbClr val="022A3D"/>
                </a:solidFill>
                <a:latin typeface="Bryndan Write"/>
              </a:rPr>
              <a:t>graisses</a:t>
            </a: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882" b="1" dirty="0" err="1">
                <a:solidFill>
                  <a:srgbClr val="022A3D"/>
                </a:solidFill>
                <a:latin typeface="Bryndan Write"/>
              </a:rPr>
              <a:t>saturées</a:t>
            </a: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9" name="Freeform 26">
            <a:extLst>
              <a:ext uri="{FF2B5EF4-FFF2-40B4-BE49-F238E27FC236}">
                <a16:creationId xmlns:a16="http://schemas.microsoft.com/office/drawing/2014/main" id="{2761231B-E78A-42D1-474C-14F682EFAE0C}"/>
              </a:ext>
            </a:extLst>
          </p:cNvPr>
          <p:cNvSpPr/>
          <p:nvPr/>
        </p:nvSpPr>
        <p:spPr>
          <a:xfrm>
            <a:off x="4833778" y="3636155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0" name="TextBox 50">
            <a:extLst>
              <a:ext uri="{FF2B5EF4-FFF2-40B4-BE49-F238E27FC236}">
                <a16:creationId xmlns:a16="http://schemas.microsoft.com/office/drawing/2014/main" id="{9D703E59-E2CD-7AB5-D4BA-B6DC6549EAE0}"/>
              </a:ext>
            </a:extLst>
          </p:cNvPr>
          <p:cNvSpPr txBox="1"/>
          <p:nvPr/>
        </p:nvSpPr>
        <p:spPr>
          <a:xfrm>
            <a:off x="4906161" y="3745088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 err="1">
                <a:solidFill>
                  <a:srgbClr val="022A3D"/>
                </a:solidFill>
                <a:latin typeface="Bryndan Write"/>
              </a:rPr>
              <a:t>vitamine</a:t>
            </a: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 C</a:t>
            </a:r>
          </a:p>
        </p:txBody>
      </p:sp>
      <p:sp>
        <p:nvSpPr>
          <p:cNvPr id="101" name="Freeform 13">
            <a:extLst>
              <a:ext uri="{FF2B5EF4-FFF2-40B4-BE49-F238E27FC236}">
                <a16:creationId xmlns:a16="http://schemas.microsoft.com/office/drawing/2014/main" id="{0F38D093-2F0D-6BD6-7EE0-25BEA4BF057C}"/>
              </a:ext>
            </a:extLst>
          </p:cNvPr>
          <p:cNvSpPr/>
          <p:nvPr/>
        </p:nvSpPr>
        <p:spPr>
          <a:xfrm rot="-194129">
            <a:off x="3549014" y="3808179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2" name="TextBox 14">
            <a:extLst>
              <a:ext uri="{FF2B5EF4-FFF2-40B4-BE49-F238E27FC236}">
                <a16:creationId xmlns:a16="http://schemas.microsoft.com/office/drawing/2014/main" id="{86BA2471-E164-217C-C557-1E63E9C54559}"/>
              </a:ext>
            </a:extLst>
          </p:cNvPr>
          <p:cNvSpPr txBox="1"/>
          <p:nvPr/>
        </p:nvSpPr>
        <p:spPr>
          <a:xfrm>
            <a:off x="3605408" y="3910630"/>
            <a:ext cx="724949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</a:t>
            </a:r>
          </a:p>
        </p:txBody>
      </p:sp>
      <p:grpSp>
        <p:nvGrpSpPr>
          <p:cNvPr id="103" name="Group 77">
            <a:extLst>
              <a:ext uri="{FF2B5EF4-FFF2-40B4-BE49-F238E27FC236}">
                <a16:creationId xmlns:a16="http://schemas.microsoft.com/office/drawing/2014/main" id="{997BF86C-D6D6-02FC-0098-14A76B4059AF}"/>
              </a:ext>
            </a:extLst>
          </p:cNvPr>
          <p:cNvGrpSpPr/>
          <p:nvPr/>
        </p:nvGrpSpPr>
        <p:grpSpPr>
          <a:xfrm rot="5400000">
            <a:off x="2822163" y="3876591"/>
            <a:ext cx="668942" cy="678816"/>
            <a:chOff x="0" y="0"/>
            <a:chExt cx="1783846" cy="1810176"/>
          </a:xfrm>
        </p:grpSpPr>
        <p:sp>
          <p:nvSpPr>
            <p:cNvPr id="104" name="Freeform 78">
              <a:extLst>
                <a:ext uri="{FF2B5EF4-FFF2-40B4-BE49-F238E27FC236}">
                  <a16:creationId xmlns:a16="http://schemas.microsoft.com/office/drawing/2014/main" id="{2506FBBC-9744-958B-2E60-4D0FCCC8EA26}"/>
                </a:ext>
              </a:extLst>
            </p:cNvPr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3">
                <a:extLs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05" name="Freeform 79">
              <a:extLst>
                <a:ext uri="{FF2B5EF4-FFF2-40B4-BE49-F238E27FC236}">
                  <a16:creationId xmlns:a16="http://schemas.microsoft.com/office/drawing/2014/main" id="{BEF8E6D3-F2BF-7C58-2514-F9007CEA4D9E}"/>
                </a:ext>
              </a:extLst>
            </p:cNvPr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5">
                <a:extLst>
                  <a:ext uri="{96DAC541-7B7A-43D3-8B79-37D633B846F1}">
                    <asvg:svgBlip xmlns:asvg="http://schemas.microsoft.com/office/drawing/2016/SVG/main" r:embed="rId2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106" name="TextBox 80">
            <a:extLst>
              <a:ext uri="{FF2B5EF4-FFF2-40B4-BE49-F238E27FC236}">
                <a16:creationId xmlns:a16="http://schemas.microsoft.com/office/drawing/2014/main" id="{4E2F36D9-2A63-9395-1AED-24E3589E8316}"/>
              </a:ext>
            </a:extLst>
          </p:cNvPr>
          <p:cNvSpPr txBox="1"/>
          <p:nvPr/>
        </p:nvSpPr>
        <p:spPr>
          <a:xfrm>
            <a:off x="2902831" y="4167442"/>
            <a:ext cx="532514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sucres</a:t>
            </a:r>
          </a:p>
        </p:txBody>
      </p:sp>
      <p:sp>
        <p:nvSpPr>
          <p:cNvPr id="111" name="Flèche : courbe vers la droite 110">
            <a:extLst>
              <a:ext uri="{FF2B5EF4-FFF2-40B4-BE49-F238E27FC236}">
                <a16:creationId xmlns:a16="http://schemas.microsoft.com/office/drawing/2014/main" id="{60C1917E-A70B-D9D1-1692-7F342E27E9F7}"/>
              </a:ext>
            </a:extLst>
          </p:cNvPr>
          <p:cNvSpPr/>
          <p:nvPr/>
        </p:nvSpPr>
        <p:spPr>
          <a:xfrm>
            <a:off x="6780107" y="491215"/>
            <a:ext cx="602405" cy="623942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2" name="TextBox 48">
            <a:extLst>
              <a:ext uri="{FF2B5EF4-FFF2-40B4-BE49-F238E27FC236}">
                <a16:creationId xmlns:a16="http://schemas.microsoft.com/office/drawing/2014/main" id="{9F3FA4A1-5EBF-C42A-BC4F-B2693178B93E}"/>
              </a:ext>
            </a:extLst>
          </p:cNvPr>
          <p:cNvSpPr txBox="1"/>
          <p:nvPr/>
        </p:nvSpPr>
        <p:spPr>
          <a:xfrm>
            <a:off x="7570068" y="699449"/>
            <a:ext cx="825278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0B050"/>
                </a:solidFill>
                <a:latin typeface="Ballpoint"/>
              </a:rPr>
              <a:t>73%</a:t>
            </a:r>
          </a:p>
        </p:txBody>
      </p:sp>
      <p:sp>
        <p:nvSpPr>
          <p:cNvPr id="113" name="Flèche : courbe vers la droite 112">
            <a:extLst>
              <a:ext uri="{FF2B5EF4-FFF2-40B4-BE49-F238E27FC236}">
                <a16:creationId xmlns:a16="http://schemas.microsoft.com/office/drawing/2014/main" id="{AB00C0FD-BCEB-2A29-9E79-B34A99F2DC2A}"/>
              </a:ext>
            </a:extLst>
          </p:cNvPr>
          <p:cNvSpPr/>
          <p:nvPr/>
        </p:nvSpPr>
        <p:spPr>
          <a:xfrm>
            <a:off x="6756404" y="3136190"/>
            <a:ext cx="602405" cy="623942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4" name="TextBox 48">
            <a:extLst>
              <a:ext uri="{FF2B5EF4-FFF2-40B4-BE49-F238E27FC236}">
                <a16:creationId xmlns:a16="http://schemas.microsoft.com/office/drawing/2014/main" id="{CB95165E-F46F-B598-B37C-5EBAE14A0AE1}"/>
              </a:ext>
            </a:extLst>
          </p:cNvPr>
          <p:cNvSpPr txBox="1"/>
          <p:nvPr/>
        </p:nvSpPr>
        <p:spPr>
          <a:xfrm>
            <a:off x="7546365" y="3344424"/>
            <a:ext cx="825278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0B050"/>
                </a:solidFill>
                <a:latin typeface="Ballpoint"/>
              </a:rPr>
              <a:t>72%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0736" y="776151"/>
            <a:ext cx="3616183" cy="4623883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C0262F2-8346-B546-1020-9127DB1A77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0170" y="1340698"/>
            <a:ext cx="3400348" cy="28512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959</Words>
  <Application>Microsoft Office PowerPoint</Application>
  <PresentationFormat>Affichage à l'écran (16:9)</PresentationFormat>
  <Paragraphs>202</Paragraphs>
  <Slides>17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14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17</vt:i4>
      </vt:variant>
    </vt:vector>
  </HeadingPairs>
  <TitlesOfParts>
    <vt:vector size="33" baseType="lpstr">
      <vt:lpstr>Geologica SemiBold</vt:lpstr>
      <vt:lpstr>Geologica</vt:lpstr>
      <vt:lpstr>Bryndan Write</vt:lpstr>
      <vt:lpstr>Ballpoint</vt:lpstr>
      <vt:lpstr>Maven Pro</vt:lpstr>
      <vt:lpstr>DM Sans</vt:lpstr>
      <vt:lpstr>Nunito Light</vt:lpstr>
      <vt:lpstr>Arial</vt:lpstr>
      <vt:lpstr>Proxima Nova</vt:lpstr>
      <vt:lpstr>Arimo</vt:lpstr>
      <vt:lpstr>Times New Roman</vt:lpstr>
      <vt:lpstr>Figtree</vt:lpstr>
      <vt:lpstr>Calibri</vt:lpstr>
      <vt:lpstr>Maven Pro Bold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Présentation PowerPoint</vt:lpstr>
      <vt:lpstr>Place aux démos !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JORDHY JEAN JAURES OTOGONGOUA EMEMAGA</cp:lastModifiedBy>
  <cp:revision>625</cp:revision>
  <dcterms:modified xsi:type="dcterms:W3CDTF">2023-11-06T20:52:28Z</dcterms:modified>
</cp:coreProperties>
</file>

<file path=docProps/thumbnail.jpeg>
</file>